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01" r:id="rId3"/>
    <p:sldId id="300" r:id="rId4"/>
    <p:sldId id="289" r:id="rId5"/>
    <p:sldId id="315" r:id="rId6"/>
    <p:sldId id="316" r:id="rId7"/>
    <p:sldId id="317" r:id="rId8"/>
    <p:sldId id="318" r:id="rId9"/>
    <p:sldId id="311" r:id="rId10"/>
    <p:sldId id="310" r:id="rId11"/>
    <p:sldId id="324" r:id="rId12"/>
    <p:sldId id="292" r:id="rId13"/>
    <p:sldId id="322" r:id="rId14"/>
    <p:sldId id="321" r:id="rId15"/>
    <p:sldId id="320" r:id="rId16"/>
    <p:sldId id="330" r:id="rId17"/>
    <p:sldId id="329" r:id="rId18"/>
    <p:sldId id="328" r:id="rId19"/>
    <p:sldId id="327" r:id="rId20"/>
    <p:sldId id="326" r:id="rId21"/>
    <p:sldId id="335" r:id="rId22"/>
    <p:sldId id="334" r:id="rId23"/>
    <p:sldId id="339" r:id="rId24"/>
    <p:sldId id="338" r:id="rId25"/>
    <p:sldId id="333" r:id="rId26"/>
    <p:sldId id="287" r:id="rId27"/>
    <p:sldId id="269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792" autoAdjust="0"/>
  </p:normalViewPr>
  <p:slideViewPr>
    <p:cSldViewPr>
      <p:cViewPr>
        <p:scale>
          <a:sx n="60" d="100"/>
          <a:sy n="60" d="100"/>
        </p:scale>
        <p:origin x="-78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1BBD-EDC3-43AC-A69A-938D4AFECDB7}" type="datetimeFigureOut">
              <a:rPr lang="pt-BR" smtClean="0"/>
              <a:pPr/>
              <a:t>15/03/2012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8C848-0A7B-47CC-893D-51ABA68AF3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75656" y="1330890"/>
            <a:ext cx="684076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Encontro de Capacitação </a:t>
            </a:r>
          </a:p>
          <a:p>
            <a:pPr algn="ctr">
              <a:buFont typeface="Wingdings" pitchFamily="2" charset="2"/>
              <a:buNone/>
            </a:pP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Conselho Geral da CBESP</a:t>
            </a:r>
          </a:p>
          <a:p>
            <a:pPr algn="ctr">
              <a:buFont typeface="Wingdings" pitchFamily="2" charset="2"/>
              <a:buNone/>
            </a:pPr>
            <a:endParaRPr lang="pt-BR" sz="36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>
              <a:buFont typeface="Wingdings" pitchFamily="2" charset="2"/>
              <a:buNone/>
            </a:pP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Preletor: Pr. Valdo Romão</a:t>
            </a:r>
          </a:p>
          <a:p>
            <a:pPr algn="ctr">
              <a:buFont typeface="Wingdings" pitchFamily="2" charset="2"/>
              <a:buNone/>
            </a:pPr>
            <a:endParaRPr lang="pt-BR" sz="24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>
              <a:buFont typeface="Wingdings" pitchFamily="2" charset="2"/>
              <a:buNone/>
            </a:pP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Realização</a:t>
            </a:r>
          </a:p>
          <a:p>
            <a:pPr algn="ctr">
              <a:buFont typeface="Wingdings" pitchFamily="2" charset="2"/>
              <a:buNone/>
            </a:pPr>
            <a:endParaRPr lang="pt-BR" sz="24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>
              <a:buFont typeface="Wingdings" pitchFamily="2" charset="2"/>
              <a:buNone/>
            </a:pP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Convenção Batista do Estado de São Paulo</a:t>
            </a:r>
          </a:p>
          <a:p>
            <a:pPr algn="ctr">
              <a:buFont typeface="Wingdings" pitchFamily="2" charset="2"/>
              <a:buNone/>
            </a:pPr>
            <a:endParaRPr lang="pt-BR" sz="24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856" name="Picture 16" descr="campina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138" y="1763365"/>
            <a:ext cx="19923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17" descr="sorocab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613" y="2915890"/>
            <a:ext cx="235743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18" descr="marili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213" y="1979265"/>
            <a:ext cx="15668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9" name="Picture 19" descr="aracatub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488" y="772765"/>
            <a:ext cx="1800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20" descr="presidente prudent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988" y="1547465"/>
            <a:ext cx="20875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1" name="Picture 21" descr="registr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238" y="4355753"/>
            <a:ext cx="143986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2" name="Picture 22" descr="sao jose do rio pret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188" y="323503"/>
            <a:ext cx="2160587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3" name="Picture 23" descr="santos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638" y="4068415"/>
            <a:ext cx="108108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4" name="Picture 24" descr="sao jose dos campos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563" y="2411065"/>
            <a:ext cx="24479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5" name="Picture 25" descr="barretos franca ribeirao preto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2950" y="467965"/>
            <a:ext cx="20161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6" name="Picture 26" descr="bauru central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913" y="1691928"/>
            <a:ext cx="273526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7" name="Picture 27" descr="Sao Paulo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3175" y="3563590"/>
            <a:ext cx="13684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53319" y="2132856"/>
            <a:ext cx="5915025" cy="1440135"/>
          </a:xfrm>
        </p:spPr>
        <p:txBody>
          <a:bodyPr/>
          <a:lstStyle/>
          <a:p>
            <a:pPr eaLnBrk="1" hangingPunct="1"/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Coordenadores </a:t>
            </a:r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das </a:t>
            </a:r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Macrorregiões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20" descr="presidente prudent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964" y="332656"/>
            <a:ext cx="4824140" cy="373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Coordenadores Macrorregiões\PresidentePrudente_PrGilber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600" y="1268760"/>
            <a:ext cx="3390880" cy="2543160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3707904" y="4725144"/>
            <a:ext cx="509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Coordenador: Pr. Gilberto Reis da Costa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9934" y="4437112"/>
            <a:ext cx="5914554" cy="792088"/>
          </a:xfrm>
        </p:spPr>
        <p:txBody>
          <a:bodyPr>
            <a:normAutofit/>
          </a:bodyPr>
          <a:lstStyle/>
          <a:p>
            <a:pPr algn="r" eaLnBrk="1" hangingPunct="1"/>
            <a:r>
              <a:rPr lang="pt-BR" sz="2400" dirty="0" smtClean="0"/>
              <a:t>Coordenador: Pr. Flávio </a:t>
            </a:r>
            <a:r>
              <a:rPr lang="pt-BR" sz="2400" dirty="0" err="1" smtClean="0"/>
              <a:t>Lebedenco</a:t>
            </a:r>
            <a:endParaRPr lang="pt-BR" sz="2400" dirty="0" smtClean="0"/>
          </a:p>
        </p:txBody>
      </p:sp>
      <p:pic>
        <p:nvPicPr>
          <p:cNvPr id="5" name="Picture 17" descr="sorocab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342" y="692696"/>
            <a:ext cx="403069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Coordenadores Macrorregiões\Sorocaba_PrFlav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3988120" cy="2951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87824" y="4365104"/>
            <a:ext cx="5915025" cy="648072"/>
          </a:xfrm>
        </p:spPr>
        <p:txBody>
          <a:bodyPr>
            <a:normAutofit/>
          </a:bodyPr>
          <a:lstStyle/>
          <a:p>
            <a:pPr algn="r" eaLnBrk="1" hangingPunct="1"/>
            <a:r>
              <a:rPr lang="pt-BR" sz="2400" dirty="0" smtClean="0"/>
              <a:t>Coordenador: Pr. Anderson de Lima Barros</a:t>
            </a:r>
          </a:p>
        </p:txBody>
      </p:sp>
      <p:pic>
        <p:nvPicPr>
          <p:cNvPr id="4098" name="Picture 2" descr="F:\Coordenadores Macrorregiões\Litora_PrAnder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3642527" cy="3168352"/>
          </a:xfrm>
          <a:prstGeom prst="rect">
            <a:avLst/>
          </a:prstGeom>
          <a:noFill/>
        </p:spPr>
      </p:pic>
      <p:pic>
        <p:nvPicPr>
          <p:cNvPr id="5" name="Picture 23" descr="santo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052736"/>
            <a:ext cx="415190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3933056"/>
            <a:ext cx="5915025" cy="1080120"/>
          </a:xfrm>
        </p:spPr>
        <p:txBody>
          <a:bodyPr>
            <a:noAutofit/>
          </a:bodyPr>
          <a:lstStyle/>
          <a:p>
            <a:pPr algn="r" eaLnBrk="1" hangingPunct="1"/>
            <a:r>
              <a:rPr lang="pt-BR" sz="2400" dirty="0" smtClean="0"/>
              <a:t>Coordenador do Setor ABC: </a:t>
            </a:r>
          </a:p>
          <a:p>
            <a:pPr algn="r" eaLnBrk="1" hangingPunct="1"/>
            <a:r>
              <a:rPr lang="pt-BR" sz="2400" dirty="0" smtClean="0"/>
              <a:t>Pr. Alexandre Segura Sanches</a:t>
            </a:r>
          </a:p>
        </p:txBody>
      </p:sp>
      <p:pic>
        <p:nvPicPr>
          <p:cNvPr id="5" name="Picture 27" descr="Sao Paul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005" y="980728"/>
            <a:ext cx="407202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Coordenadores Macrorregiões\ABC_PrAlexand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528" y="836712"/>
            <a:ext cx="3633936" cy="2725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5327" y="2492896"/>
            <a:ext cx="5915025" cy="720055"/>
          </a:xfrm>
        </p:spPr>
        <p:txBody>
          <a:bodyPr/>
          <a:lstStyle/>
          <a:p>
            <a:pPr eaLnBrk="1" hangingPunct="1"/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Encontros </a:t>
            </a:r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para </a:t>
            </a:r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Treinamentos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2204889"/>
            <a:ext cx="5915025" cy="2808287"/>
          </a:xfrm>
        </p:spPr>
        <p:txBody>
          <a:bodyPr/>
          <a:lstStyle/>
          <a:p>
            <a:pPr eaLnBrk="1" hangingPunct="1"/>
            <a:endParaRPr lang="pt-BR" sz="3600" dirty="0" smtClean="0">
              <a:latin typeface="Berlin Sans FB" pitchFamily="34" charset="0"/>
              <a:ea typeface="BatangChe" pitchFamily="49" charset="-127"/>
            </a:endParaRPr>
          </a:p>
          <a:p>
            <a:pPr eaLnBrk="1" hangingPunct="1"/>
            <a:endParaRPr lang="pt-BR" sz="3600" dirty="0" smtClean="0">
              <a:latin typeface="Berlin Sans FB" pitchFamily="34" charset="0"/>
              <a:ea typeface="BatangChe" pitchFamily="49" charset="-127"/>
            </a:endParaRP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pic>
        <p:nvPicPr>
          <p:cNvPr id="6146" name="Picture 2" descr="F:\fotos\macrorregiao_ribeiraoPre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210948" cy="241134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043608" y="4005064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Ribeirão Preto</a:t>
            </a:r>
            <a:endParaRPr lang="pt-BR" dirty="0"/>
          </a:p>
        </p:txBody>
      </p:sp>
      <p:pic>
        <p:nvPicPr>
          <p:cNvPr id="6147" name="Picture 3" descr="F:\fotos\seminario_local_macroBau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030" y="2564904"/>
            <a:ext cx="3690378" cy="2771382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012160" y="537321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Bauru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F:\fotos\seminario_local_mari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456384" cy="259565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403648" y="407707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Marília</a:t>
            </a:r>
            <a:endParaRPr lang="pt-BR" dirty="0"/>
          </a:p>
        </p:txBody>
      </p:sp>
      <p:pic>
        <p:nvPicPr>
          <p:cNvPr id="7171" name="Picture 3" descr="F:\fotos\seminario_macro_SJoseCam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307" y="2636912"/>
            <a:ext cx="3690085" cy="254087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5292080" y="5157192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São José dos Campos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2204889"/>
            <a:ext cx="5915025" cy="2808287"/>
          </a:xfrm>
        </p:spPr>
        <p:txBody>
          <a:bodyPr/>
          <a:lstStyle/>
          <a:p>
            <a:pPr eaLnBrk="1" hangingPunct="1"/>
            <a:endParaRPr lang="pt-BR" sz="3600" dirty="0" smtClean="0">
              <a:latin typeface="Berlin Sans FB" pitchFamily="34" charset="0"/>
              <a:ea typeface="BatangChe" pitchFamily="49" charset="-127"/>
            </a:endParaRPr>
          </a:p>
          <a:p>
            <a:pPr eaLnBrk="1" hangingPunct="1"/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Treinamento para</a:t>
            </a:r>
          </a:p>
          <a:p>
            <a:pPr eaLnBrk="1" hangingPunct="1"/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Preparação de Projetos</a:t>
            </a: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87624" y="1844824"/>
            <a:ext cx="68407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4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Entendo o valor das</a:t>
            </a:r>
          </a:p>
          <a:p>
            <a:pPr algn="ctr">
              <a:buFont typeface="Wingdings" pitchFamily="2" charset="2"/>
              <a:buNone/>
            </a:pPr>
            <a:r>
              <a:rPr lang="pt-BR" sz="4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Macrorregiões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F:\fotos\1ºtreiname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702397" cy="2902342"/>
          </a:xfrm>
          <a:prstGeom prst="rect">
            <a:avLst/>
          </a:prstGeom>
          <a:noFill/>
        </p:spPr>
      </p:pic>
      <p:pic>
        <p:nvPicPr>
          <p:cNvPr id="8195" name="Picture 3" descr="F:\fotos\1ºTreinament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27684"/>
            <a:ext cx="3239344" cy="242950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11560" y="4221088"/>
            <a:ext cx="3934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Sumaré: 7 a 9 de abril de 2011</a:t>
            </a:r>
          </a:p>
          <a:p>
            <a:endParaRPr lang="pt-BR" dirty="0" smtClean="0"/>
          </a:p>
          <a:p>
            <a:r>
              <a:rPr lang="pt-BR" dirty="0" smtClean="0"/>
              <a:t>Próximo: 28 a 31 de março de 2012</a:t>
            </a:r>
          </a:p>
          <a:p>
            <a:r>
              <a:rPr lang="pt-BR" dirty="0" smtClean="0"/>
              <a:t>Preletor: Prof. Cláudio </a:t>
            </a:r>
            <a:r>
              <a:rPr lang="pt-BR" dirty="0" err="1" smtClean="0"/>
              <a:t>Larieiro</a:t>
            </a:r>
            <a:r>
              <a:rPr lang="pt-BR" dirty="0" smtClean="0"/>
              <a:t> - FGV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2636912"/>
            <a:ext cx="5915025" cy="108012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pt-BR" sz="3600" dirty="0" smtClean="0">
              <a:latin typeface="Berlin Sans FB" pitchFamily="34" charset="0"/>
              <a:ea typeface="BatangChe" pitchFamily="49" charset="-127"/>
            </a:endParaRPr>
          </a:p>
          <a:p>
            <a:pPr eaLnBrk="1" hangingPunct="1"/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Dados Estatísticos</a:t>
            </a: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75856" y="7245424"/>
          <a:ext cx="2171700" cy="3604260"/>
        </p:xfrm>
        <a:graphic>
          <a:graphicData uri="http://schemas.openxmlformats.org/drawingml/2006/table">
            <a:tbl>
              <a:tblPr/>
              <a:tblGrid>
                <a:gridCol w="1485900"/>
                <a:gridCol w="685800"/>
              </a:tblGrid>
              <a:tr h="154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Macrorregião de P.Prudente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Quantdd Igrejas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Quantdd Membros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5700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Congregações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com pastor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Inst.Ens.Teológico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Inst.Ens.Secular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Promotores Missões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Prog. Rádio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com e-mail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sem pastor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Batismos/09 (em 11 igr.)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Cidades.s/ trab.batista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Cidades da macrorregião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3126110" y="332656"/>
          <a:ext cx="3390106" cy="5184573"/>
        </p:xfrm>
        <a:graphic>
          <a:graphicData uri="http://schemas.openxmlformats.org/drawingml/2006/table">
            <a:tbl>
              <a:tblPr/>
              <a:tblGrid>
                <a:gridCol w="1997439"/>
                <a:gridCol w="1392667"/>
              </a:tblGrid>
              <a:tr h="4232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Macrorregião de P.Prudente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Quantidade</a:t>
                      </a:r>
                      <a:r>
                        <a:rPr lang="pt-BR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pt-BR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Igrejas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Quantidade</a:t>
                      </a:r>
                      <a:r>
                        <a:rPr lang="pt-BR" sz="11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Membros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5700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Congregações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com pastor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Inst.Ens.Teológico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Inst.Ens.Secular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Promotores Missões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Prog. Rádio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com e-mail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sem pastor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8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Batismos/09 (em 11 igr.)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2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Cidades.s/ trab.batista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84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Cidades da macrorregião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3126110" y="332656"/>
          <a:ext cx="4038178" cy="4824538"/>
        </p:xfrm>
        <a:graphic>
          <a:graphicData uri="http://schemas.openxmlformats.org/drawingml/2006/table">
            <a:tbl>
              <a:tblPr/>
              <a:tblGrid>
                <a:gridCol w="2379281"/>
                <a:gridCol w="1658897"/>
              </a:tblGrid>
              <a:tr h="5675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Macrorregião de </a:t>
                      </a:r>
                      <a:r>
                        <a:rPr lang="pt-B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Sorocaba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Quantidade</a:t>
                      </a:r>
                      <a:r>
                        <a:rPr lang="pt-BR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Igrejas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Quantidade</a:t>
                      </a:r>
                      <a:r>
                        <a:rPr lang="pt-BR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Membros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3697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latin typeface="Times New Roman"/>
                          <a:ea typeface="Times New Roman"/>
                          <a:cs typeface="Times New Roman"/>
                        </a:rPr>
                        <a:t>Congregações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latin typeface="Times New Roman"/>
                          <a:ea typeface="Times New Roman"/>
                          <a:cs typeface="Times New Roman"/>
                        </a:rPr>
                        <a:t>Igrejas com pastor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latin typeface="Times New Roman"/>
                          <a:ea typeface="Times New Roman"/>
                          <a:cs typeface="Times New Roman"/>
                        </a:rPr>
                        <a:t>Inst.Ens.Teológico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Prog</a:t>
                      </a: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>. Rádio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>Igrejas sem pastor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Times New Roman"/>
                          <a:cs typeface="Times New Roman"/>
                        </a:rPr>
                        <a:t>Cidades.s/ </a:t>
                      </a:r>
                      <a:r>
                        <a:rPr lang="pt-BR" sz="1200" dirty="0" err="1">
                          <a:latin typeface="Times New Roman"/>
                          <a:ea typeface="Times New Roman"/>
                          <a:cs typeface="Times New Roman"/>
                        </a:rPr>
                        <a:t>trab.batista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38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latin typeface="Times New Roman"/>
                          <a:ea typeface="Times New Roman"/>
                          <a:cs typeface="Times New Roman"/>
                        </a:rPr>
                        <a:t>Cidades da macrorregião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2636912"/>
            <a:ext cx="5915025" cy="108012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3600" dirty="0" smtClean="0">
                <a:latin typeface="Berlin Sans FB" pitchFamily="34" charset="0"/>
                <a:ea typeface="BatangChe" pitchFamily="49" charset="-127"/>
              </a:rPr>
              <a:t>Visitas às Macrorregiões</a:t>
            </a:r>
            <a:endParaRPr lang="pt-BR" sz="3600" dirty="0" smtClean="0">
              <a:latin typeface="Berlin Sans FB" pitchFamily="34" charset="0"/>
              <a:ea typeface="BatangChe" pitchFamily="49" charset="-127"/>
            </a:endParaRPr>
          </a:p>
          <a:p>
            <a:pPr eaLnBrk="1" hangingPunct="1"/>
            <a:endParaRPr lang="pt-BR" sz="3600" dirty="0" smtClean="0">
              <a:latin typeface="Berlin Sans FB" pitchFamily="34" charset="0"/>
              <a:ea typeface="BatangChe" pitchFamily="49" charset="-127"/>
            </a:endParaRP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75856" y="7245424"/>
          <a:ext cx="2171700" cy="3604260"/>
        </p:xfrm>
        <a:graphic>
          <a:graphicData uri="http://schemas.openxmlformats.org/drawingml/2006/table">
            <a:tbl>
              <a:tblPr/>
              <a:tblGrid>
                <a:gridCol w="1485900"/>
                <a:gridCol w="685800"/>
              </a:tblGrid>
              <a:tr h="154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Macrorregião de P.Prudente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Quantdd Igrejas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Quantdd Membros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5700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Congregações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com pastor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Inst.Ens.Teológico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Inst.Ens.Secular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Promotores Missões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Prog. Rádio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com e-mail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Igrejas sem pastor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Batismos/09 (em 11 igr.)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Cidades.s/ trab.batista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Cidades da macrorregião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5" name="Picture 1" descr="P Prudente macrorregiãoma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1706" y="341808"/>
            <a:ext cx="611663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339752" y="4365104"/>
            <a:ext cx="6029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Visita as igrejas para orar, divulgar os projetos da CBESP</a:t>
            </a:r>
          </a:p>
          <a:p>
            <a:r>
              <a:rPr lang="pt-BR" dirty="0" smtClean="0"/>
              <a:t>E desafiar cada uma das igrejas e sua liderança.</a:t>
            </a:r>
          </a:p>
          <a:p>
            <a:endParaRPr lang="pt-BR" dirty="0" smtClean="0"/>
          </a:p>
          <a:p>
            <a:r>
              <a:rPr lang="pt-BR" dirty="0" smtClean="0"/>
              <a:t>Próxima visita: Macrorregião Sorocaba – 3 a 5 de abril de 2012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Bitmap em Figur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43608" y="332656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accent5">
                    <a:lumMod val="50000"/>
                  </a:schemeClr>
                </a:solidFill>
              </a:rPr>
              <a:t>Melhor é serem dois do que um, porque tem melhor paga do seu trabalho. Porque se caírem, um levanta o companheiro; ai, porém, do que estiver só; pois, caindo, não haverá quem o levante... O cordão de três dobras não se rebenta com facilidade. Eclesiastes 4.9,10,12b</a:t>
            </a:r>
            <a:endParaRPr lang="pt-BR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5576" y="2420888"/>
            <a:ext cx="662473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4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Projeto Eis-me aqui</a:t>
            </a:r>
          </a:p>
          <a:p>
            <a:pPr algn="ctr">
              <a:buFont typeface="Wingdings" pitchFamily="2" charset="2"/>
              <a:buNone/>
            </a:pPr>
            <a:endParaRPr lang="pt-BR" sz="48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>
              <a:buFont typeface="Wingdings" pitchFamily="2" charset="2"/>
              <a:buNone/>
            </a:pPr>
            <a:endParaRPr lang="pt-BR" sz="48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>
              <a:buFont typeface="Wingdings" pitchFamily="2" charset="2"/>
              <a:buNone/>
            </a:pPr>
            <a:endParaRPr lang="pt-BR" sz="4800" b="1" dirty="0" smtClean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F:\Imagens sobre Serviço\Serviço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20888"/>
            <a:ext cx="1828974" cy="2293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flipH="1">
            <a:off x="611560" y="908720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r>
              <a:rPr lang="pt-BR" sz="3600" b="1" dirty="0" smtClean="0">
                <a:solidFill>
                  <a:srgbClr val="4BACC6">
                    <a:lumMod val="50000"/>
                  </a:srgbClr>
                </a:solidFill>
              </a:rPr>
              <a:t>Vivei, acima de tudo, por modo digno do evangelho de Cristo, para que, ou indo ver-vos ou estando ausente, ouça, no tocante a vós outros, que estais firmes em um só espírito, com uma só alma, lutando juntos pela fé evangélica. Fp. 1.27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5576" y="1196752"/>
            <a:ext cx="7848872" cy="5040560"/>
          </a:xfrm>
        </p:spPr>
        <p:txBody>
          <a:bodyPr>
            <a:normAutofit/>
          </a:bodyPr>
          <a:lstStyle/>
          <a:p>
            <a:pPr lvl="1"/>
            <a:r>
              <a:rPr lang="pt-BR" sz="3000" dirty="0" smtClean="0">
                <a:solidFill>
                  <a:schemeClr val="tx1"/>
                </a:solidFill>
              </a:rPr>
              <a:t>1 - Aproximar a CBESP das suas igrejas e congregações.</a:t>
            </a:r>
            <a:endParaRPr lang="en-US" sz="3000" dirty="0" smtClean="0">
              <a:solidFill>
                <a:schemeClr val="tx1"/>
              </a:solidFill>
            </a:endParaRPr>
          </a:p>
          <a:p>
            <a:pPr lvl="1"/>
            <a:r>
              <a:rPr lang="pt-BR" sz="3000" dirty="0" smtClean="0">
                <a:solidFill>
                  <a:schemeClr val="tx1"/>
                </a:solidFill>
              </a:rPr>
              <a:t>2- Levar às igrejas e congregações benefícios, visando servi-las, para que possam cumprir com a sua missão.</a:t>
            </a:r>
            <a:endParaRPr lang="en-US" sz="3000" dirty="0" smtClean="0">
              <a:solidFill>
                <a:schemeClr val="tx1"/>
              </a:solidFill>
            </a:endParaRPr>
          </a:p>
          <a:p>
            <a:pPr lvl="1"/>
            <a:r>
              <a:rPr lang="pt-BR" sz="3000" dirty="0" smtClean="0">
                <a:solidFill>
                  <a:schemeClr val="tx1"/>
                </a:solidFill>
              </a:rPr>
              <a:t>3 - Oferecer apoio às igrejas e congregações conveniadas da CBESP, acompanhando os seus obreiros para que estejam sempre motivados na realização dos seus ministérios.</a:t>
            </a:r>
            <a:endParaRPr lang="en-US" sz="3000" dirty="0" smtClean="0">
              <a:solidFill>
                <a:schemeClr val="tx1"/>
              </a:solidFill>
            </a:endParaRP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 flipH="1">
            <a:off x="611560" y="908720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5576" y="692696"/>
            <a:ext cx="7848872" cy="5040560"/>
          </a:xfrm>
        </p:spPr>
        <p:txBody>
          <a:bodyPr>
            <a:normAutofit lnSpcReduction="10000"/>
          </a:bodyPr>
          <a:lstStyle/>
          <a:p>
            <a:pPr lvl="1"/>
            <a:r>
              <a:rPr lang="pt-BR" sz="3200" dirty="0" smtClean="0">
                <a:solidFill>
                  <a:schemeClr val="tx1"/>
                </a:solidFill>
              </a:rPr>
              <a:t>4 - Avaliar os projetos dos convênios e ajustá-los às realidades das igrejas e congregações. </a:t>
            </a:r>
            <a:endParaRPr lang="en-US" sz="3200" dirty="0" smtClean="0">
              <a:solidFill>
                <a:schemeClr val="tx1"/>
              </a:solidFill>
            </a:endParaRPr>
          </a:p>
          <a:p>
            <a:pPr lvl="1"/>
            <a:r>
              <a:rPr lang="pt-BR" sz="3200" dirty="0" smtClean="0">
                <a:solidFill>
                  <a:schemeClr val="tx1"/>
                </a:solidFill>
              </a:rPr>
              <a:t>5 - Auxiliar os conveniados na preparação de projetos, elaborando com eles planejamentos estratégicos.</a:t>
            </a:r>
            <a:endParaRPr lang="en-US" sz="3200" dirty="0" smtClean="0">
              <a:solidFill>
                <a:schemeClr val="tx1"/>
              </a:solidFill>
            </a:endParaRPr>
          </a:p>
          <a:p>
            <a:pPr lvl="1"/>
            <a:r>
              <a:rPr lang="pt-BR" sz="3200" dirty="0" smtClean="0">
                <a:solidFill>
                  <a:schemeClr val="tx1"/>
                </a:solidFill>
              </a:rPr>
              <a:t>6 - Sugerir mudanças de campo aos conveniados que possam estar enfrentando dificuldades para implementação do planejamento estratégico.</a:t>
            </a: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 flipH="1">
            <a:off x="611560" y="908720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536" y="692696"/>
            <a:ext cx="8208912" cy="518457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pt-BR" sz="3000" dirty="0" smtClean="0">
                <a:solidFill>
                  <a:schemeClr val="tx1"/>
                </a:solidFill>
              </a:rPr>
              <a:t>7 - Aproximar as igrejas das Associações regionais, visando fortalecer a obra cooperativa a partir das Associações e de todas as demais instituições da estrutura denominacional</a:t>
            </a:r>
            <a:endParaRPr lang="en-US" sz="3000" dirty="0" smtClean="0">
              <a:solidFill>
                <a:schemeClr val="tx1"/>
              </a:solidFill>
            </a:endParaRPr>
          </a:p>
          <a:p>
            <a:pPr lvl="1"/>
            <a:r>
              <a:rPr lang="pt-BR" sz="3000" dirty="0" smtClean="0">
                <a:solidFill>
                  <a:schemeClr val="tx1"/>
                </a:solidFill>
              </a:rPr>
              <a:t>8 - Despertar nas igrejas e congregações maior interesse pela obra cooperativa, incentivando-as a sustentar os projetos missionários através da participação fiel na entrega do plano cooperativo e das </a:t>
            </a:r>
            <a:r>
              <a:rPr lang="pt-BR" sz="3000" dirty="0" smtClean="0">
                <a:solidFill>
                  <a:schemeClr val="tx1"/>
                </a:solidFill>
              </a:rPr>
              <a:t>ofertas </a:t>
            </a:r>
            <a:r>
              <a:rPr lang="pt-BR" sz="3000" dirty="0" smtClean="0">
                <a:solidFill>
                  <a:schemeClr val="tx1"/>
                </a:solidFill>
              </a:rPr>
              <a:t>missionárias. </a:t>
            </a:r>
            <a:endParaRPr lang="en-US" sz="3000" dirty="0" smtClean="0">
              <a:solidFill>
                <a:schemeClr val="tx1"/>
              </a:solidFill>
            </a:endParaRPr>
          </a:p>
          <a:p>
            <a:pPr lvl="1"/>
            <a:r>
              <a:rPr lang="pt-BR" sz="3000" dirty="0" smtClean="0">
                <a:solidFill>
                  <a:schemeClr val="tx1"/>
                </a:solidFill>
              </a:rPr>
              <a:t>9 - Fazer chegar às igrejas e congregações todo material de comunicação produzido pela CBESP e todo material promocional de Missões.</a:t>
            </a:r>
            <a:endParaRPr lang="en-US" sz="3000" dirty="0" smtClean="0">
              <a:solidFill>
                <a:schemeClr val="tx1"/>
              </a:solidFill>
            </a:endParaRP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 flipH="1">
            <a:off x="611560" y="908720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536" y="692696"/>
            <a:ext cx="8208912" cy="5184576"/>
          </a:xfrm>
        </p:spPr>
        <p:txBody>
          <a:bodyPr>
            <a:normAutofit/>
          </a:bodyPr>
          <a:lstStyle/>
          <a:p>
            <a:pPr lvl="1"/>
            <a:r>
              <a:rPr lang="pt-BR" sz="3200" dirty="0" smtClean="0">
                <a:solidFill>
                  <a:schemeClr val="tx1"/>
                </a:solidFill>
              </a:rPr>
              <a:t>10 - Promover encontros com o obreiros visando a Capacitação e integração deles através de encontros de treinamentos, congressos, oficinas.</a:t>
            </a:r>
            <a:endParaRPr lang="en-US" sz="3200" dirty="0" smtClean="0">
              <a:solidFill>
                <a:schemeClr val="tx1"/>
              </a:solidFill>
            </a:endParaRPr>
          </a:p>
          <a:p>
            <a:pPr lvl="1"/>
            <a:r>
              <a:rPr lang="pt-BR" sz="3200" dirty="0" smtClean="0">
                <a:solidFill>
                  <a:schemeClr val="tx1"/>
                </a:solidFill>
              </a:rPr>
              <a:t>11 - Oferecer a todas as Igrejas das macrorregiões informações estatísticas e cadastro de igrejas e congregações de cada região. </a:t>
            </a: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/>
            <a:endParaRPr lang="pt-BR" sz="3600" b="1" dirty="0" smtClean="0">
              <a:latin typeface="Berlin Sans FB" pitchFamily="34" charset="0"/>
            </a:endParaRPr>
          </a:p>
          <a:p>
            <a:pPr eaLnBrk="1" hangingPunct="1"/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 flipH="1">
            <a:off x="611560" y="908720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pt-BR" sz="3600" b="1" dirty="0" smtClean="0">
              <a:solidFill>
                <a:srgbClr val="4BACC6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53319" y="2276897"/>
            <a:ext cx="5915025" cy="1296119"/>
          </a:xfrm>
        </p:spPr>
        <p:txBody>
          <a:bodyPr/>
          <a:lstStyle/>
          <a:p>
            <a:pPr eaLnBrk="1" hangingPunct="1"/>
            <a:r>
              <a:rPr lang="pt-BR" sz="3600" b="1" dirty="0" smtClean="0">
                <a:latin typeface="Berlin Sans FB" pitchFamily="34" charset="0"/>
              </a:rPr>
              <a:t>Divisão do Estado em Doze </a:t>
            </a:r>
            <a:r>
              <a:rPr lang="pt-BR" sz="3600" b="1" dirty="0" smtClean="0">
                <a:latin typeface="Berlin Sans FB" pitchFamily="34" charset="0"/>
              </a:rPr>
              <a:t>Macrorregiões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679</Words>
  <Application>Microsoft Office PowerPoint</Application>
  <PresentationFormat>Apresentação na tela (4:3)</PresentationFormat>
  <Paragraphs>171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</dc:creator>
  <cp:lastModifiedBy>HP</cp:lastModifiedBy>
  <cp:revision>128</cp:revision>
  <dcterms:created xsi:type="dcterms:W3CDTF">2011-02-11T15:15:16Z</dcterms:created>
  <dcterms:modified xsi:type="dcterms:W3CDTF">2012-03-16T03:15:08Z</dcterms:modified>
</cp:coreProperties>
</file>