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4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4">
            <a:extLst>
              <a:ext uri="{FF2B5EF4-FFF2-40B4-BE49-F238E27FC236}">
                <a16:creationId xmlns:a16="http://schemas.microsoft.com/office/drawing/2014/main" id="{662A038E-3CF1-4E03-BFDE-F16AD0CF3E5A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274B8B-F9F8-46B5-A6E5-873C99482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7200" b="1" dirty="0">
                <a:solidFill>
                  <a:srgbClr val="FF0000"/>
                </a:solidFill>
              </a:rPr>
              <a:t>A ESTRUTURA ATUAL </a:t>
            </a:r>
          </a:p>
        </p:txBody>
      </p:sp>
      <p:pic>
        <p:nvPicPr>
          <p:cNvPr id="5" name="Shape 95">
            <a:extLst>
              <a:ext uri="{FF2B5EF4-FFF2-40B4-BE49-F238E27FC236}">
                <a16:creationId xmlns:a16="http://schemas.microsoft.com/office/drawing/2014/main" id="{C2EB35FB-0B33-44D1-9744-4188A60F27F9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530000"/>
            <a:ext cx="5237700" cy="23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04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6F18CB9-5839-43B0-8BEE-DBFE02C4EA95}"/>
              </a:ext>
            </a:extLst>
          </p:cNvPr>
          <p:cNvSpPr txBox="1">
            <a:spLocks/>
          </p:cNvSpPr>
          <p:nvPr/>
        </p:nvSpPr>
        <p:spPr>
          <a:xfrm>
            <a:off x="2435856" y="115910"/>
            <a:ext cx="8314384" cy="961593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300" b="1" dirty="0">
                <a:latin typeface="Arial" panose="020B0604020202020204" pitchFamily="34" charset="0"/>
                <a:cs typeface="Arial" panose="020B0604020202020204" pitchFamily="34" charset="0"/>
              </a:rPr>
              <a:t>Comitê de  Administração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F2932B-B482-450D-A899-DEA4F04D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C614D5C-5AD4-4AED-85D3-116F971F888C}"/>
              </a:ext>
            </a:extLst>
          </p:cNvPr>
          <p:cNvSpPr txBox="1">
            <a:spLocks/>
          </p:cNvSpPr>
          <p:nvPr/>
        </p:nvSpPr>
        <p:spPr>
          <a:xfrm>
            <a:off x="90153" y="1658502"/>
            <a:ext cx="2825325" cy="581116"/>
          </a:xfrm>
          <a:prstGeom prst="rect">
            <a:avLst/>
          </a:prstGeom>
          <a:solidFill>
            <a:srgbClr val="0033CC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2668F3-C008-4D2A-AAAB-017AF5EDC3C5}"/>
              </a:ext>
            </a:extLst>
          </p:cNvPr>
          <p:cNvSpPr/>
          <p:nvPr/>
        </p:nvSpPr>
        <p:spPr>
          <a:xfrm>
            <a:off x="90153" y="2417502"/>
            <a:ext cx="10885374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Sugere convocação de Assembleias extraordinárias e solenes            da Convenção e extraordinária do Conselho Geral</a:t>
            </a:r>
            <a:r>
              <a:rPr lang="pt-B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lvl="0" indent="-9144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soluções aos assuntos ligados à rotina administrativa ou de urgência que não podem aguardar a reunião regular do Conselho</a:t>
            </a:r>
            <a:r>
              <a:rPr lang="pt-B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lvl="0" indent="-91440" algn="just">
              <a:spcBef>
                <a:spcPts val="1200"/>
              </a:spcBef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Analisa a minuta do planejamento estratégico da  Convenção, faz ajustes e encaminha ao Conselho Geral. </a:t>
            </a:r>
          </a:p>
        </p:txBody>
      </p:sp>
    </p:spTree>
    <p:extLst>
      <p:ext uri="{BB962C8B-B14F-4D97-AF65-F5344CB8AC3E}">
        <p14:creationId xmlns:p14="http://schemas.microsoft.com/office/powerpoint/2010/main" val="28635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F5E896-4D17-4609-AAA0-F69FBD0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79ED583-41FA-446E-B166-6B627E19DB16}"/>
              </a:ext>
            </a:extLst>
          </p:cNvPr>
          <p:cNvSpPr/>
          <p:nvPr/>
        </p:nvSpPr>
        <p:spPr>
          <a:xfrm>
            <a:off x="2292626" y="115912"/>
            <a:ext cx="9554817" cy="9615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CAM – Conselho de Administração e Missões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73F47C5-537C-408D-9B6A-3C206F0BBCE4}"/>
              </a:ext>
            </a:extLst>
          </p:cNvPr>
          <p:cNvSpPr/>
          <p:nvPr/>
        </p:nvSpPr>
        <p:spPr>
          <a:xfrm>
            <a:off x="649357" y="1550504"/>
            <a:ext cx="11198086" cy="425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tx1"/>
                </a:solidFill>
              </a:rPr>
              <a:t>COMPOSIÇÃO:</a:t>
            </a:r>
          </a:p>
          <a:p>
            <a:endParaRPr lang="pt-BR" sz="1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Composto por 12 membros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Eleitos pela Assembleia da Convenção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Mandato de 4 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Diretoria da CBESP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</a:rPr>
              <a:t>Diretor Executivo</a:t>
            </a:r>
          </a:p>
        </p:txBody>
      </p:sp>
    </p:spTree>
    <p:extLst>
      <p:ext uri="{BB962C8B-B14F-4D97-AF65-F5344CB8AC3E}">
        <p14:creationId xmlns:p14="http://schemas.microsoft.com/office/powerpoint/2010/main" val="418276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DECA5A9-47A8-4024-B86E-8678A294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6506823-6269-4FCD-AAC7-C3A4F952DBF4}"/>
              </a:ext>
            </a:extLst>
          </p:cNvPr>
          <p:cNvSpPr/>
          <p:nvPr/>
        </p:nvSpPr>
        <p:spPr>
          <a:xfrm>
            <a:off x="2292626" y="115912"/>
            <a:ext cx="9554817" cy="9615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CAM – Conselho de Administração e Missões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514F0B8-7DF8-4F8F-8FCA-805DEF4D8AC6}"/>
              </a:ext>
            </a:extLst>
          </p:cNvPr>
          <p:cNvSpPr/>
          <p:nvPr/>
        </p:nvSpPr>
        <p:spPr>
          <a:xfrm>
            <a:off x="278296" y="1391478"/>
            <a:ext cx="11569147" cy="4558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>
              <a:solidFill>
                <a:schemeClr val="tx1"/>
              </a:solidFill>
            </a:endParaRPr>
          </a:p>
          <a:p>
            <a:r>
              <a:rPr lang="pt-BR" sz="3200" b="1" dirty="0">
                <a:solidFill>
                  <a:schemeClr val="tx1"/>
                </a:solidFill>
              </a:rPr>
              <a:t>Atividades:</a:t>
            </a:r>
          </a:p>
          <a:p>
            <a:endParaRPr lang="pt-BR" sz="1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Responsável pela administração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Evangelização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Missões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Apoio as igrejas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Comunicação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Acampamento Batista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Outras...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1F639D-906B-4889-910E-34527F74FF98}"/>
              </a:ext>
            </a:extLst>
          </p:cNvPr>
          <p:cNvSpPr/>
          <p:nvPr/>
        </p:nvSpPr>
        <p:spPr>
          <a:xfrm>
            <a:off x="8322365" y="1510748"/>
            <a:ext cx="3419061" cy="4320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Reunião: três no ano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Maio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Agosto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/>
              <a:t>Novembro</a:t>
            </a:r>
          </a:p>
        </p:txBody>
      </p:sp>
    </p:spTree>
    <p:extLst>
      <p:ext uri="{BB962C8B-B14F-4D97-AF65-F5344CB8AC3E}">
        <p14:creationId xmlns:p14="http://schemas.microsoft.com/office/powerpoint/2010/main" val="43690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F68B1F-E55C-48CB-B653-DF040E8E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9560CBF-207B-4EBD-80B5-F8338E02BC34}"/>
              </a:ext>
            </a:extLst>
          </p:cNvPr>
          <p:cNvSpPr/>
          <p:nvPr/>
        </p:nvSpPr>
        <p:spPr>
          <a:xfrm>
            <a:off x="2199861" y="115911"/>
            <a:ext cx="9647582" cy="9615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CONSELHO GERAL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8395F5-6B8E-4042-ABB6-38E5913FD75B}"/>
              </a:ext>
            </a:extLst>
          </p:cNvPr>
          <p:cNvSpPr/>
          <p:nvPr/>
        </p:nvSpPr>
        <p:spPr>
          <a:xfrm>
            <a:off x="212035" y="1272209"/>
            <a:ext cx="11794435" cy="471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b="1" dirty="0"/>
          </a:p>
          <a:p>
            <a:endParaRPr lang="pt-BR" sz="3200" b="1" dirty="0"/>
          </a:p>
          <a:p>
            <a:r>
              <a:rPr lang="pt-BR" sz="3200" b="1" dirty="0">
                <a:solidFill>
                  <a:schemeClr val="tx1"/>
                </a:solidFill>
              </a:rPr>
              <a:t>Composição: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Os membros da diretoria da CBESP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Presidente da OPBBSP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Presidentes das Associações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Presidente do CETM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Presidente da 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Presidente das Organizações Executivas e Auxiliares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12 membros eleitos pela Assembleia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</a:rPr>
              <a:t>Três Assembleias Ordinárias no 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algn="ctr"/>
            <a:endParaRPr lang="pt-BR" sz="32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DBFAAA6-C918-4616-9BEB-C731CCC2D2D8}"/>
              </a:ext>
            </a:extLst>
          </p:cNvPr>
          <p:cNvSpPr/>
          <p:nvPr/>
        </p:nvSpPr>
        <p:spPr>
          <a:xfrm>
            <a:off x="0" y="6109252"/>
            <a:ext cx="12192000" cy="7487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Atribuições: Artigo 26 do Estatuto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7C0689-70F8-4EF9-89E1-71DF9D1A28A1}"/>
              </a:ext>
            </a:extLst>
          </p:cNvPr>
          <p:cNvSpPr/>
          <p:nvPr/>
        </p:nvSpPr>
        <p:spPr>
          <a:xfrm>
            <a:off x="7566992" y="1272209"/>
            <a:ext cx="4280452" cy="2835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Assessores: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Executivo do CAM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Executivos das Instituições e Organizações e AJP 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55EF78C-13C1-4203-B620-516A42A2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8782F15-5AFB-45E1-8175-0B158234D62A}"/>
              </a:ext>
            </a:extLst>
          </p:cNvPr>
          <p:cNvSpPr txBox="1">
            <a:spLocks/>
          </p:cNvSpPr>
          <p:nvPr/>
        </p:nvSpPr>
        <p:spPr>
          <a:xfrm>
            <a:off x="1336430" y="1198856"/>
            <a:ext cx="9369083" cy="1213039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Composição dos Conselhos e da Junta de Educação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DA6EC4-9436-428F-B0FE-6041EC89A13D}"/>
              </a:ext>
            </a:extLst>
          </p:cNvPr>
          <p:cNvSpPr txBox="1"/>
          <p:nvPr/>
        </p:nvSpPr>
        <p:spPr>
          <a:xfrm>
            <a:off x="1336430" y="3101009"/>
            <a:ext cx="9369084" cy="24191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CAM   : Presidente e 1º vice pres.,  1º e 2 secretários </a:t>
            </a:r>
          </a:p>
          <a:p>
            <a:pPr>
              <a:lnSpc>
                <a:spcPct val="8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da Convenção + 12 membros.</a:t>
            </a:r>
          </a:p>
          <a:p>
            <a:pPr>
              <a:lnSpc>
                <a:spcPct val="8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CETM : 12 membros + 1 representante da OPBB-SP.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CBATMSP : 12 membros.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CBATMC   : 12 membros.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JE       : 12 membros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41AF9D7-37FB-4133-A705-7627719D4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036E275-A2DE-4105-A0A8-EF441F4D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80" y="115912"/>
            <a:ext cx="7480440" cy="961594"/>
          </a:xfrm>
          <a:prstGeom prst="rect">
            <a:avLst/>
          </a:prstGeom>
        </p:spPr>
      </p:pic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04D38AB4-E636-4C70-AD3B-B0E435BF509F}"/>
              </a:ext>
            </a:extLst>
          </p:cNvPr>
          <p:cNvSpPr txBox="1">
            <a:spLocks/>
          </p:cNvSpPr>
          <p:nvPr/>
        </p:nvSpPr>
        <p:spPr>
          <a:xfrm>
            <a:off x="1388574" y="1986053"/>
            <a:ext cx="9180046" cy="28858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Poder soberano de decisão, constituída de mensageiros credenciados pelas igrejas.</a:t>
            </a: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Podem ser ordinárias, extraordinárias ou solenes.</a:t>
            </a: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Realizada Anualmente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B717738-4957-4130-8356-DAE6731D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C41DF94-B1B5-4DF9-A8B4-428C3131CFE5}"/>
              </a:ext>
            </a:extLst>
          </p:cNvPr>
          <p:cNvSpPr/>
          <p:nvPr/>
        </p:nvSpPr>
        <p:spPr>
          <a:xfrm>
            <a:off x="2756452" y="1461052"/>
            <a:ext cx="7474226" cy="39358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Muito Obrigado!</a:t>
            </a:r>
          </a:p>
          <a:p>
            <a:pPr algn="ctr"/>
            <a:endParaRPr lang="pt-BR" sz="32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562580E-6990-423F-AF9D-163AFFDA475B}"/>
              </a:ext>
            </a:extLst>
          </p:cNvPr>
          <p:cNvSpPr/>
          <p:nvPr/>
        </p:nvSpPr>
        <p:spPr>
          <a:xfrm>
            <a:off x="0" y="6162261"/>
            <a:ext cx="12192000" cy="6957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Joelito Santos – Sumaré, 18.09.2018</a:t>
            </a:r>
          </a:p>
        </p:txBody>
      </p:sp>
    </p:spTree>
    <p:extLst>
      <p:ext uri="{BB962C8B-B14F-4D97-AF65-F5344CB8AC3E}">
        <p14:creationId xmlns:p14="http://schemas.microsoft.com/office/powerpoint/2010/main" val="321747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1">
            <a:extLst>
              <a:ext uri="{FF2B5EF4-FFF2-40B4-BE49-F238E27FC236}">
                <a16:creationId xmlns:a16="http://schemas.microsoft.com/office/drawing/2014/main" id="{C5C2EDBD-3124-4227-880C-62FA4C039396}"/>
              </a:ext>
            </a:extLst>
          </p:cNvPr>
          <p:cNvPicPr preferRelativeResize="0"/>
          <p:nvPr/>
        </p:nvPicPr>
        <p:blipFill rotWithShape="1">
          <a:blip r:embed="rId2"/>
          <a:srcRect l="64404" t="51254" r="61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BF931E1-9EC6-41DA-9F5C-9DC49DC8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F96672-65DD-41F4-845F-0C36C695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43" y="2618161"/>
            <a:ext cx="3255546" cy="162167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ECE3063-2778-4921-A98C-5D4592F9F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03" y="5529030"/>
            <a:ext cx="5602710" cy="7498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CC35AA-3BAC-41F9-83F4-EA9419077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336" y="974618"/>
            <a:ext cx="1828959" cy="74987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1CC2C7-AB2F-4427-B21D-D66274E66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15" y="1862191"/>
            <a:ext cx="3462828" cy="7559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D858B5-3487-47E0-9537-EFCBC6567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78" y="1724491"/>
            <a:ext cx="2999492" cy="7559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EE0FCE-D544-442B-83A0-FA654EC84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589" y="4483861"/>
            <a:ext cx="4139543" cy="7498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0F3DCE-45C9-4997-BA9A-0C2933388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85" y="4535134"/>
            <a:ext cx="3103133" cy="7498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3B35AC-B47C-4F65-9788-76DCC858B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678" y="3051014"/>
            <a:ext cx="2548349" cy="7559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D8381A-00F9-46B0-A5E4-14DB5C5D1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2211" y="2991438"/>
            <a:ext cx="3176291" cy="74987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FCDE38B-9C39-455B-9F3F-9FAF8DD983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A0AF7B-9F01-4B84-869C-515D086D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2CAF1FEB-B8AC-49A6-BC94-334D49D87F59}"/>
              </a:ext>
            </a:extLst>
          </p:cNvPr>
          <p:cNvSpPr/>
          <p:nvPr/>
        </p:nvSpPr>
        <p:spPr>
          <a:xfrm>
            <a:off x="2435834" y="4483274"/>
            <a:ext cx="3408051" cy="125904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Sub Comitê de atividades e Projetos</a:t>
            </a:r>
          </a:p>
        </p:txBody>
      </p:sp>
      <p:sp>
        <p:nvSpPr>
          <p:cNvPr id="7" name="Retângulo de cantos arredondados 5">
            <a:extLst>
              <a:ext uri="{FF2B5EF4-FFF2-40B4-BE49-F238E27FC236}">
                <a16:creationId xmlns:a16="http://schemas.microsoft.com/office/drawing/2014/main" id="{CAF0BBF8-D702-4644-AEEF-60965CEBE5DC}"/>
              </a:ext>
            </a:extLst>
          </p:cNvPr>
          <p:cNvSpPr/>
          <p:nvPr/>
        </p:nvSpPr>
        <p:spPr>
          <a:xfrm>
            <a:off x="6769929" y="4483274"/>
            <a:ext cx="3408051" cy="125904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Comitê de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Administração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A2E618D-CBEF-4E0A-B101-DE48A64BE858}"/>
              </a:ext>
            </a:extLst>
          </p:cNvPr>
          <p:cNvSpPr/>
          <p:nvPr/>
        </p:nvSpPr>
        <p:spPr>
          <a:xfrm>
            <a:off x="4643763" y="130210"/>
            <a:ext cx="3286540" cy="96159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ASSEMBLEIA</a:t>
            </a:r>
          </a:p>
        </p:txBody>
      </p:sp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id="{09D5638A-F907-424F-A240-8CACFFFB5205}"/>
              </a:ext>
            </a:extLst>
          </p:cNvPr>
          <p:cNvSpPr/>
          <p:nvPr/>
        </p:nvSpPr>
        <p:spPr>
          <a:xfrm>
            <a:off x="4562009" y="1406564"/>
            <a:ext cx="3408051" cy="10683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Conselho Geral</a:t>
            </a:r>
          </a:p>
        </p:txBody>
      </p:sp>
      <p:sp>
        <p:nvSpPr>
          <p:cNvPr id="10" name="Retângulo de cantos arredondados 5">
            <a:extLst>
              <a:ext uri="{FF2B5EF4-FFF2-40B4-BE49-F238E27FC236}">
                <a16:creationId xmlns:a16="http://schemas.microsoft.com/office/drawing/2014/main" id="{25240243-875A-4EFE-998C-08B27B07FE37}"/>
              </a:ext>
            </a:extLst>
          </p:cNvPr>
          <p:cNvSpPr/>
          <p:nvPr/>
        </p:nvSpPr>
        <p:spPr>
          <a:xfrm>
            <a:off x="4058098" y="2712198"/>
            <a:ext cx="4415857" cy="13540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CAM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Conselho de Administração e Missões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A0F73F5-2CD3-49D4-8F61-9DE348DC84E6}"/>
              </a:ext>
            </a:extLst>
          </p:cNvPr>
          <p:cNvCxnSpPr>
            <a:cxnSpLocks/>
          </p:cNvCxnSpPr>
          <p:nvPr/>
        </p:nvCxnSpPr>
        <p:spPr>
          <a:xfrm>
            <a:off x="6266027" y="1115679"/>
            <a:ext cx="1" cy="290885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3568288-4AAF-48A2-95C1-8B821A285DFA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5843885" y="5112798"/>
            <a:ext cx="926044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9243EDB-7E6C-4011-BB13-30E1FCDD46B2}"/>
              </a:ext>
            </a:extLst>
          </p:cNvPr>
          <p:cNvCxnSpPr>
            <a:cxnSpLocks/>
          </p:cNvCxnSpPr>
          <p:nvPr/>
        </p:nvCxnSpPr>
        <p:spPr>
          <a:xfrm flipV="1">
            <a:off x="7527235" y="4066209"/>
            <a:ext cx="0" cy="417065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9002C55F-308A-4108-88B7-478B3C79C51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266035" y="2474949"/>
            <a:ext cx="0" cy="245891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5D38234-26E9-4AB5-B823-94D794B2EE08}"/>
              </a:ext>
            </a:extLst>
          </p:cNvPr>
          <p:cNvSpPr/>
          <p:nvPr/>
        </p:nvSpPr>
        <p:spPr>
          <a:xfrm>
            <a:off x="8754194" y="1940756"/>
            <a:ext cx="32335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DIRETORIA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D67F0AB-425F-473A-AFCD-C505EBF7624C}"/>
              </a:ext>
            </a:extLst>
          </p:cNvPr>
          <p:cNvCxnSpPr/>
          <p:nvPr/>
        </p:nvCxnSpPr>
        <p:spPr>
          <a:xfrm>
            <a:off x="6266026" y="2597894"/>
            <a:ext cx="2488168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AE8EB084-BBA5-438C-88E5-F037C915ED0A}"/>
              </a:ext>
            </a:extLst>
          </p:cNvPr>
          <p:cNvSpPr/>
          <p:nvPr/>
        </p:nvSpPr>
        <p:spPr>
          <a:xfrm>
            <a:off x="0" y="6135757"/>
            <a:ext cx="12192000" cy="72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Estrutura Administrativa da CBESP</a:t>
            </a:r>
          </a:p>
        </p:txBody>
      </p:sp>
    </p:spTree>
    <p:extLst>
      <p:ext uri="{BB962C8B-B14F-4D97-AF65-F5344CB8AC3E}">
        <p14:creationId xmlns:p14="http://schemas.microsoft.com/office/powerpoint/2010/main" val="24703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44E1F1-59F9-4FCB-9A6A-406C920E3BF6}"/>
              </a:ext>
            </a:extLst>
          </p:cNvPr>
          <p:cNvSpPr/>
          <p:nvPr/>
        </p:nvSpPr>
        <p:spPr>
          <a:xfrm>
            <a:off x="0" y="6122504"/>
            <a:ext cx="12192000" cy="9615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/>
              <a:t>Estrutura Organizacional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A070D5-A982-4756-96AD-C6253826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6A725C-9CDB-45CB-85A0-2BDBD4379E49}"/>
              </a:ext>
            </a:extLst>
          </p:cNvPr>
          <p:cNvSpPr txBox="1"/>
          <p:nvPr/>
        </p:nvSpPr>
        <p:spPr>
          <a:xfrm>
            <a:off x="2177142" y="1131719"/>
            <a:ext cx="783771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 DA CBESP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2FB459-674D-4424-A377-C122C40A720C}"/>
              </a:ext>
            </a:extLst>
          </p:cNvPr>
          <p:cNvSpPr txBox="1"/>
          <p:nvPr/>
        </p:nvSpPr>
        <p:spPr>
          <a:xfrm>
            <a:off x="2177142" y="2797216"/>
            <a:ext cx="7837715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Teológica Batista de São Paulo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Teológica Batista de Campinas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Teológica Batista de Bauru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Colégio Batista Brasileiro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BA75EA22-CC5A-490E-A3CF-26F646985554}"/>
              </a:ext>
            </a:extLst>
          </p:cNvPr>
          <p:cNvSpPr/>
          <p:nvPr/>
        </p:nvSpPr>
        <p:spPr>
          <a:xfrm flipH="1">
            <a:off x="5770657" y="1839605"/>
            <a:ext cx="45719" cy="842521"/>
          </a:xfrm>
          <a:prstGeom prst="downArrow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4737057-32E2-4273-87E5-0E4A571E5858}"/>
              </a:ext>
            </a:extLst>
          </p:cNvPr>
          <p:cNvSpPr/>
          <p:nvPr/>
        </p:nvSpPr>
        <p:spPr>
          <a:xfrm>
            <a:off x="3250095" y="5128591"/>
            <a:ext cx="2676939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CETM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F075807-0D08-48A5-AB37-8664F2EAA239}"/>
              </a:ext>
            </a:extLst>
          </p:cNvPr>
          <p:cNvSpPr/>
          <p:nvPr/>
        </p:nvSpPr>
        <p:spPr>
          <a:xfrm>
            <a:off x="337931" y="5128591"/>
            <a:ext cx="2676939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JE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8A10E5E-8545-4C12-B772-8CCA3A80C0C8}"/>
              </a:ext>
            </a:extLst>
          </p:cNvPr>
          <p:cNvSpPr/>
          <p:nvPr/>
        </p:nvSpPr>
        <p:spPr>
          <a:xfrm>
            <a:off x="6162259" y="5128591"/>
            <a:ext cx="2882349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CBATMSP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5CE3DC3-6584-4D18-805C-50A972CBCB2D}"/>
              </a:ext>
            </a:extLst>
          </p:cNvPr>
          <p:cNvSpPr/>
          <p:nvPr/>
        </p:nvSpPr>
        <p:spPr>
          <a:xfrm>
            <a:off x="9329529" y="5128591"/>
            <a:ext cx="2524540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CBATMC</a:t>
            </a:r>
          </a:p>
        </p:txBody>
      </p:sp>
    </p:spTree>
    <p:extLst>
      <p:ext uri="{BB962C8B-B14F-4D97-AF65-F5344CB8AC3E}">
        <p14:creationId xmlns:p14="http://schemas.microsoft.com/office/powerpoint/2010/main" val="18772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03845AC-4693-4BDE-87D7-189DE562B6C0}"/>
              </a:ext>
            </a:extLst>
          </p:cNvPr>
          <p:cNvSpPr/>
          <p:nvPr/>
        </p:nvSpPr>
        <p:spPr>
          <a:xfrm>
            <a:off x="0" y="6122504"/>
            <a:ext cx="12192000" cy="9615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/>
              <a:t>Estrutura Organizacional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AF86CA-8145-44B8-B1D3-B6BB0F8B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2C8E6FA-FC12-410A-A4BF-C1B1B0A22E2F}"/>
              </a:ext>
            </a:extLst>
          </p:cNvPr>
          <p:cNvSpPr txBox="1"/>
          <p:nvPr/>
        </p:nvSpPr>
        <p:spPr>
          <a:xfrm>
            <a:off x="770709" y="1489057"/>
            <a:ext cx="423236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 EXECUTIVAS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2ACE6E-6145-42F8-A9CD-C6008D8E597B}"/>
              </a:ext>
            </a:extLst>
          </p:cNvPr>
          <p:cNvSpPr txBox="1"/>
          <p:nvPr/>
        </p:nvSpPr>
        <p:spPr>
          <a:xfrm>
            <a:off x="6641045" y="1489057"/>
            <a:ext cx="423236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 AUXILIARES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7D9C58-9A91-4E79-883B-E0B95CA6C88B}"/>
              </a:ext>
            </a:extLst>
          </p:cNvPr>
          <p:cNvSpPr txBox="1"/>
          <p:nvPr/>
        </p:nvSpPr>
        <p:spPr>
          <a:xfrm>
            <a:off x="770709" y="3125628"/>
            <a:ext cx="4232366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UFMBESP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UMMBESP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JUBESP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79B6AF-B4B2-48E1-8881-C2C62F7D2CA6}"/>
              </a:ext>
            </a:extLst>
          </p:cNvPr>
          <p:cNvSpPr txBox="1"/>
          <p:nvPr/>
        </p:nvSpPr>
        <p:spPr>
          <a:xfrm>
            <a:off x="6648048" y="3125628"/>
            <a:ext cx="4232366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OPBB-SP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ODBESP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AMBESP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 Batista Crianças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Recanto dos Avós</a:t>
            </a:r>
          </a:p>
        </p:txBody>
      </p:sp>
      <p:cxnSp>
        <p:nvCxnSpPr>
          <p:cNvPr id="8" name="Conector de seta reta 9">
            <a:extLst>
              <a:ext uri="{FF2B5EF4-FFF2-40B4-BE49-F238E27FC236}">
                <a16:creationId xmlns:a16="http://schemas.microsoft.com/office/drawing/2014/main" id="{E291077D-3599-480A-875A-78708640EEC2}"/>
              </a:ext>
            </a:extLst>
          </p:cNvPr>
          <p:cNvCxnSpPr>
            <a:cxnSpLocks/>
          </p:cNvCxnSpPr>
          <p:nvPr/>
        </p:nvCxnSpPr>
        <p:spPr>
          <a:xfrm>
            <a:off x="2886892" y="2689386"/>
            <a:ext cx="0" cy="36462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9">
            <a:extLst>
              <a:ext uri="{FF2B5EF4-FFF2-40B4-BE49-F238E27FC236}">
                <a16:creationId xmlns:a16="http://schemas.microsoft.com/office/drawing/2014/main" id="{3CB0C484-7EA0-47C3-A5AD-0EEE9775D656}"/>
              </a:ext>
            </a:extLst>
          </p:cNvPr>
          <p:cNvCxnSpPr>
            <a:cxnSpLocks/>
          </p:cNvCxnSpPr>
          <p:nvPr/>
        </p:nvCxnSpPr>
        <p:spPr>
          <a:xfrm>
            <a:off x="8764231" y="2689386"/>
            <a:ext cx="0" cy="36462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1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055ACA3-CF9B-4D7C-8D27-305E95E0F5A1}"/>
              </a:ext>
            </a:extLst>
          </p:cNvPr>
          <p:cNvSpPr/>
          <p:nvPr/>
        </p:nvSpPr>
        <p:spPr>
          <a:xfrm>
            <a:off x="0" y="6122504"/>
            <a:ext cx="12192000" cy="9615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/>
              <a:t>Estrutura Organizacional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6D221D9-8500-47B7-9731-57B3185B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1205F89-871F-4582-BB56-3D7451C7DF6D}"/>
              </a:ext>
            </a:extLst>
          </p:cNvPr>
          <p:cNvSpPr/>
          <p:nvPr/>
        </p:nvSpPr>
        <p:spPr>
          <a:xfrm>
            <a:off x="3650973" y="4123911"/>
            <a:ext cx="4890053" cy="15819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GPVE</a:t>
            </a:r>
          </a:p>
          <a:p>
            <a:pPr algn="ctr"/>
            <a:r>
              <a:rPr lang="pt-BR" sz="2800" b="1" dirty="0"/>
              <a:t>Grupo Pró Visão Estratégica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076D8C-02FF-469C-B6E0-CA5E3EC91870}"/>
              </a:ext>
            </a:extLst>
          </p:cNvPr>
          <p:cNvSpPr/>
          <p:nvPr/>
        </p:nvSpPr>
        <p:spPr>
          <a:xfrm>
            <a:off x="6864628" y="1590261"/>
            <a:ext cx="4625008" cy="17360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AJP</a:t>
            </a:r>
          </a:p>
          <a:p>
            <a:pPr algn="ctr"/>
            <a:r>
              <a:rPr lang="pt-BR" sz="2800" b="1" dirty="0"/>
              <a:t>Assessoria Jurídica Parlamentar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5D4B528-D5A6-4BA3-BEA7-4A2D1CAF4A5C}"/>
              </a:ext>
            </a:extLst>
          </p:cNvPr>
          <p:cNvSpPr/>
          <p:nvPr/>
        </p:nvSpPr>
        <p:spPr>
          <a:xfrm>
            <a:off x="702364" y="1590261"/>
            <a:ext cx="4890053" cy="173603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CF</a:t>
            </a:r>
          </a:p>
          <a:p>
            <a:pPr algn="ctr"/>
            <a:r>
              <a:rPr lang="pt-BR" sz="3200" b="1" dirty="0"/>
              <a:t>Conselho Fiscal</a:t>
            </a:r>
          </a:p>
        </p:txBody>
      </p:sp>
    </p:spTree>
    <p:extLst>
      <p:ext uri="{BB962C8B-B14F-4D97-AF65-F5344CB8AC3E}">
        <p14:creationId xmlns:p14="http://schemas.microsoft.com/office/powerpoint/2010/main" val="336621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2300FB-D7DD-4FC3-91B1-DCC105246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5CDA2BB0-B5DD-4E12-87E8-84004581BF62}"/>
              </a:ext>
            </a:extLst>
          </p:cNvPr>
          <p:cNvSpPr txBox="1">
            <a:spLocks/>
          </p:cNvSpPr>
          <p:nvPr/>
        </p:nvSpPr>
        <p:spPr>
          <a:xfrm>
            <a:off x="2729907" y="0"/>
            <a:ext cx="8314384" cy="1325563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Comitê de  Atividades e Projetos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A60377-3577-4D92-BF1B-A8A085F8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22" y="1325563"/>
            <a:ext cx="4259178" cy="112608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5E5D50-3253-4F3F-9E6D-8C822B47B2D6}"/>
              </a:ext>
            </a:extLst>
          </p:cNvPr>
          <p:cNvSpPr/>
          <p:nvPr/>
        </p:nvSpPr>
        <p:spPr>
          <a:xfrm>
            <a:off x="0" y="2576232"/>
            <a:ext cx="12192000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Estuda e analisa as tendências.</a:t>
            </a:r>
          </a:p>
          <a:p>
            <a:pPr>
              <a:lnSpc>
                <a:spcPct val="12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Minuta do planejamento estratégico da Convenção.</a:t>
            </a:r>
          </a:p>
          <a:p>
            <a:pPr>
              <a:lnSpc>
                <a:spcPct val="120000"/>
              </a:lnSpc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Harmoniza e integra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atividades e projetos entre as Áreas, evitando redundância de recursos.</a:t>
            </a:r>
          </a:p>
          <a:p>
            <a:pPr>
              <a:lnSpc>
                <a:spcPct val="120000"/>
              </a:lnSpc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Fórum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p/estudos de aspectos táticos e operacionais dos planos aprovados pela Assembleia da Convenção, Conselho Geral, JE e Conselhos de Áreas.</a:t>
            </a:r>
          </a:p>
          <a:p>
            <a:pPr>
              <a:lnSpc>
                <a:spcPct val="120000"/>
              </a:lnSpc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Presta relatório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de suas reuniões ao Comitê/Administração.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62D13472-C89E-453D-B4E2-A223D1EE8D3A}"/>
              </a:ext>
            </a:extLst>
          </p:cNvPr>
          <p:cNvSpPr txBox="1">
            <a:spLocks/>
          </p:cNvSpPr>
          <p:nvPr/>
        </p:nvSpPr>
        <p:spPr>
          <a:xfrm>
            <a:off x="0" y="1950896"/>
            <a:ext cx="2729907" cy="536199"/>
          </a:xfrm>
          <a:prstGeom prst="rect">
            <a:avLst/>
          </a:prstGeom>
          <a:solidFill>
            <a:srgbClr val="0033CC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</a:p>
        </p:txBody>
      </p:sp>
    </p:spTree>
    <p:extLst>
      <p:ext uri="{BB962C8B-B14F-4D97-AF65-F5344CB8AC3E}">
        <p14:creationId xmlns:p14="http://schemas.microsoft.com/office/powerpoint/2010/main" val="36259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36FE895-DC90-4636-B74E-EF008C89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15911"/>
            <a:ext cx="1828799" cy="961594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5C245C91-6082-42C8-A3CC-C1EDEDF8D266}"/>
              </a:ext>
            </a:extLst>
          </p:cNvPr>
          <p:cNvSpPr txBox="1">
            <a:spLocks/>
          </p:cNvSpPr>
          <p:nvPr/>
        </p:nvSpPr>
        <p:spPr>
          <a:xfrm>
            <a:off x="2661143" y="715617"/>
            <a:ext cx="8314384" cy="723146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Comitê de  Administração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F2864A-48C4-47CD-AF38-06FA7D47EB33}"/>
              </a:ext>
            </a:extLst>
          </p:cNvPr>
          <p:cNvSpPr/>
          <p:nvPr/>
        </p:nvSpPr>
        <p:spPr>
          <a:xfrm>
            <a:off x="1135952" y="1905506"/>
            <a:ext cx="102515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Diretoria da Convenção - 8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Presidente do CETM e da Junta de Educação - 2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Presidente das Organizações Executivas - 3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Assessores: Diretor executivo do CAM, das Organizações  Executivas, Assessoria Jurídico e Parlamentar e GPVE - 8</a:t>
            </a:r>
          </a:p>
        </p:txBody>
      </p:sp>
    </p:spTree>
    <p:extLst>
      <p:ext uri="{BB962C8B-B14F-4D97-AF65-F5344CB8AC3E}">
        <p14:creationId xmlns:p14="http://schemas.microsoft.com/office/powerpoint/2010/main" val="36875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240</TotalTime>
  <Words>422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Palatino Linotype</vt:lpstr>
      <vt:lpstr>Times New Roman</vt:lpstr>
      <vt:lpstr>Tw Cen MT</vt:lpstr>
      <vt:lpstr>Galeria</vt:lpstr>
      <vt:lpstr>A ESTRUTURA ATUAL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ESTRUTURA ATUAL</dc:title>
  <dc:creator>HP</dc:creator>
  <cp:lastModifiedBy>HP</cp:lastModifiedBy>
  <cp:revision>26</cp:revision>
  <dcterms:created xsi:type="dcterms:W3CDTF">2018-09-17T17:11:38Z</dcterms:created>
  <dcterms:modified xsi:type="dcterms:W3CDTF">2018-09-19T00:29:06Z</dcterms:modified>
</cp:coreProperties>
</file>